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4"/>
  </p:notesMasterIdLst>
  <p:sldIdLst>
    <p:sldId id="257" r:id="rId4"/>
    <p:sldId id="258" r:id="rId5"/>
    <p:sldId id="259" r:id="rId6"/>
    <p:sldId id="261" r:id="rId7"/>
    <p:sldId id="260"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p:cViewPr>
        <p:scale>
          <a:sx n="67" d="100"/>
          <a:sy n="67" d="100"/>
        </p:scale>
        <p:origin x="78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t>10/17/2017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10/17/2017 9:04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10/17/2017 9:04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ch2matterrvcc.weebl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Kathryn.suk@raritanval.ed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docs.google.com/document/d/1V4pXhINmX0RVXknACYsmlMaFOrDF8p4vAiVO7EuqsPg/edit?usp=sharing" TargetMode="External"/><Relationship Id="rId3" Type="http://schemas.openxmlformats.org/officeDocument/2006/relationships/hyperlink" Target="https://www.nytimes.com/2015/10/23/opinion/lady-gaga-and-the-life-of-passion.html" TargetMode="External"/><Relationship Id="rId7" Type="http://schemas.openxmlformats.org/officeDocument/2006/relationships/hyperlink" Target="https://docs.google.com/document/d/1SJn0nVXcGj0Oj2g7ZIQqfGT-GC4gx8mWaexhi5wnQg8/edit?usp=sharing" TargetMode="External"/><Relationship Id="rId2" Type="http://schemas.openxmlformats.org/officeDocument/2006/relationships/hyperlink" Target="https://docs.google.com/document/d/1T_w3nMBhKgjRjO-eV2LT9ewd9mY9LxrjysWYYGeZW7g/edit?usp=sharing" TargetMode="External"/><Relationship Id="rId1" Type="http://schemas.openxmlformats.org/officeDocument/2006/relationships/slideLayout" Target="../slideLayouts/slideLayout4.xml"/><Relationship Id="rId6" Type="http://schemas.openxmlformats.org/officeDocument/2006/relationships/hyperlink" Target="https://docs.google.com/document/d/1x5sXRNPR--UdH5zb3I8Rm8WbXPD9csOBGbZA15u2tTs/edit?usp=sharing" TargetMode="External"/><Relationship Id="rId11" Type="http://schemas.openxmlformats.org/officeDocument/2006/relationships/hyperlink" Target="https://docs.google.com/document/d/1t77Uu339cAXw8K8urgHuPsQpOLJQN_E2pADuipEVlD4/edit?usp=sharing" TargetMode="External"/><Relationship Id="rId5" Type="http://schemas.openxmlformats.org/officeDocument/2006/relationships/hyperlink" Target="https://drive.google.com/file/d/0Bx_YpOG-pRyWT1RjSi1DOUNLZHM/view?usp=sharing" TargetMode="External"/><Relationship Id="rId10" Type="http://schemas.openxmlformats.org/officeDocument/2006/relationships/hyperlink" Target="https://docs.google.com/document/d/1E9-l97fh9vWjBrTMHVDZT1cy2RSsJyFctAIE44cSlT0/edit?usp=sharing" TargetMode="External"/><Relationship Id="rId4" Type="http://schemas.openxmlformats.org/officeDocument/2006/relationships/hyperlink" Target="https://docs.google.com/document/d/1veom1Yji4fpdy5p66kWoqy_yAGyvJcvYR01ZxUx5hIY/edit?usp=sharing" TargetMode="External"/><Relationship Id="rId9" Type="http://schemas.openxmlformats.org/officeDocument/2006/relationships/hyperlink" Target="https://docs.google.com/document/d/1aNGqihOi84O_x7mAaXyUtBexpRMPkNgMo98o3VChoic/edit?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839200" cy="1523495"/>
          </a:xfrm>
        </p:spPr>
        <p:txBody>
          <a:bodyPr/>
          <a:lstStyle/>
          <a:p>
            <a:pPr algn="ctr"/>
            <a:r>
              <a:rPr lang="en-US" dirty="0" smtClean="0"/>
              <a:t>PRIDE in The College Experience</a:t>
            </a:r>
            <a:endParaRPr lang="en-US" dirty="0"/>
          </a:p>
        </p:txBody>
      </p:sp>
      <p:sp>
        <p:nvSpPr>
          <p:cNvPr id="3" name="Subtitle 2"/>
          <p:cNvSpPr>
            <a:spLocks noGrp="1"/>
          </p:cNvSpPr>
          <p:nvPr>
            <p:ph type="subTitle" idx="1"/>
          </p:nvPr>
        </p:nvSpPr>
        <p:spPr>
          <a:xfrm>
            <a:off x="730249" y="4344988"/>
            <a:ext cx="7681913" cy="2208212"/>
          </a:xfrm>
        </p:spPr>
        <p:txBody>
          <a:bodyPr>
            <a:normAutofit/>
          </a:bodyPr>
          <a:lstStyle/>
          <a:p>
            <a:pPr algn="r"/>
            <a:r>
              <a:rPr lang="en-US" dirty="0" smtClean="0"/>
              <a:t>Kathryn Suk, M. Ed.</a:t>
            </a:r>
          </a:p>
          <a:p>
            <a:pPr algn="r"/>
            <a:r>
              <a:rPr lang="en-US" dirty="0" smtClean="0"/>
              <a:t>NJANSA Conference </a:t>
            </a:r>
          </a:p>
          <a:p>
            <a:pPr algn="r"/>
            <a:r>
              <a:rPr lang="en-US" dirty="0" smtClean="0"/>
              <a:t>October 20, 2017</a:t>
            </a:r>
          </a:p>
          <a:p>
            <a:pPr algn="r"/>
            <a:endParaRPr lang="en-US" sz="2000" dirty="0" smtClean="0"/>
          </a:p>
          <a:p>
            <a:pPr algn="r"/>
            <a:endParaRPr lang="en-US" sz="2000" dirty="0"/>
          </a:p>
          <a:p>
            <a:pPr algn="r"/>
            <a:r>
              <a:rPr lang="en-US" sz="2000" dirty="0" smtClean="0"/>
              <a:t>Slideshow </a:t>
            </a:r>
            <a:r>
              <a:rPr lang="en-US" sz="2000" dirty="0"/>
              <a:t>can be found at </a:t>
            </a:r>
            <a:r>
              <a:rPr lang="en-US" sz="2000" dirty="0">
                <a:hlinkClick r:id="rId3"/>
              </a:rPr>
              <a:t>www.teach2matterrvcc.weebly.com</a:t>
            </a:r>
            <a:r>
              <a:rPr lang="en-US" sz="2000" dirty="0"/>
              <a:t> </a:t>
            </a:r>
          </a:p>
          <a:p>
            <a:pPr algn="r"/>
            <a:endParaRPr lang="en-US" dirty="0"/>
          </a:p>
          <a:p>
            <a:pPr algn="r"/>
            <a:endParaRPr lang="en-US" dirty="0" smtClean="0"/>
          </a:p>
          <a:p>
            <a:pPr algn="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Have a great weekend!</a:t>
            </a:r>
            <a:endParaRPr lang="en-US" dirty="0"/>
          </a:p>
        </p:txBody>
      </p:sp>
      <p:sp>
        <p:nvSpPr>
          <p:cNvPr id="3" name="Content Placeholder 2"/>
          <p:cNvSpPr>
            <a:spLocks noGrp="1"/>
          </p:cNvSpPr>
          <p:nvPr>
            <p:ph idx="1"/>
          </p:nvPr>
        </p:nvSpPr>
        <p:spPr>
          <a:xfrm>
            <a:off x="381000" y="1412875"/>
            <a:ext cx="8382000" cy="4493538"/>
          </a:xfrm>
        </p:spPr>
        <p:txBody>
          <a:bodyPr/>
          <a:lstStyle/>
          <a:p>
            <a:r>
              <a:rPr lang="en-US" sz="4000" dirty="0" smtClean="0"/>
              <a:t>Kathryn Suk, M. Ed.</a:t>
            </a:r>
          </a:p>
          <a:p>
            <a:pPr lvl="1"/>
            <a:r>
              <a:rPr lang="en-US" sz="4000" dirty="0" smtClean="0"/>
              <a:t>Assistant Professor of Education and Student Development</a:t>
            </a:r>
          </a:p>
          <a:p>
            <a:pPr lvl="1"/>
            <a:r>
              <a:rPr lang="en-US" sz="4000" dirty="0" smtClean="0"/>
              <a:t>Student Development Coordinator</a:t>
            </a:r>
          </a:p>
          <a:p>
            <a:r>
              <a:rPr lang="en-US" sz="4000" dirty="0" smtClean="0"/>
              <a:t>Raritan Valley Community College</a:t>
            </a:r>
          </a:p>
          <a:p>
            <a:r>
              <a:rPr lang="en-US" sz="4000" dirty="0" smtClean="0"/>
              <a:t>908.526.1200 x8983</a:t>
            </a:r>
          </a:p>
          <a:p>
            <a:r>
              <a:rPr lang="en-US" sz="4000" dirty="0" smtClean="0">
                <a:hlinkClick r:id="rId2"/>
              </a:rPr>
              <a:t>Kathryn.suk@raritanval.edu</a:t>
            </a:r>
            <a:r>
              <a:rPr lang="en-US" sz="4000" dirty="0" smtClean="0"/>
              <a:t> </a:t>
            </a:r>
            <a:endParaRPr lang="en-US" sz="4000" dirty="0"/>
          </a:p>
        </p:txBody>
      </p:sp>
    </p:spTree>
    <p:extLst>
      <p:ext uri="{BB962C8B-B14F-4D97-AF65-F5344CB8AC3E}">
        <p14:creationId xmlns:p14="http://schemas.microsoft.com/office/powerpoint/2010/main" val="170508336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Get Fired Up!</a:t>
            </a:r>
            <a:endParaRPr lang="en-US" sz="6600" dirty="0"/>
          </a:p>
        </p:txBody>
      </p:sp>
      <p:sp>
        <p:nvSpPr>
          <p:cNvPr id="3" name="Text Placeholder 2"/>
          <p:cNvSpPr>
            <a:spLocks noGrp="1"/>
          </p:cNvSpPr>
          <p:nvPr>
            <p:ph type="body" sz="quarter" idx="10"/>
          </p:nvPr>
        </p:nvSpPr>
        <p:spPr>
          <a:xfrm>
            <a:off x="76200" y="1371600"/>
            <a:ext cx="8915400" cy="4927402"/>
          </a:xfrm>
        </p:spPr>
        <p:txBody>
          <a:bodyPr/>
          <a:lstStyle/>
          <a:p>
            <a:r>
              <a:rPr lang="en-US" sz="4000" dirty="0" smtClean="0">
                <a:solidFill>
                  <a:schemeClr val="accent1"/>
                </a:solidFill>
              </a:rPr>
              <a:t>Think and Write:  </a:t>
            </a:r>
            <a:r>
              <a:rPr lang="en-US" sz="4000" dirty="0" smtClean="0"/>
              <a:t>If you had no limitations or boundaries-financial, emotional, professional, etc.-what would you want to do with your life?  </a:t>
            </a:r>
            <a:r>
              <a:rPr lang="en-US" sz="4000" dirty="0" smtClean="0"/>
              <a:t>What would you want your legacy to be?</a:t>
            </a:r>
          </a:p>
          <a:p>
            <a:pPr marL="0" indent="0">
              <a:buNone/>
            </a:pPr>
            <a:endParaRPr lang="en-US" sz="4000" dirty="0"/>
          </a:p>
          <a:p>
            <a:r>
              <a:rPr lang="en-US" sz="4000" dirty="0" smtClean="0">
                <a:solidFill>
                  <a:schemeClr val="accent1"/>
                </a:solidFill>
              </a:rPr>
              <a:t>Turn and Talk:  </a:t>
            </a:r>
            <a:r>
              <a:rPr lang="en-US" sz="4000" dirty="0" smtClean="0"/>
              <a:t>Turn to a neighbor, introduce yourself, and share your responses.</a:t>
            </a: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84212"/>
          </a:xfrm>
        </p:spPr>
        <p:txBody>
          <a:bodyPr>
            <a:noAutofit/>
          </a:bodyPr>
          <a:lstStyle/>
          <a:p>
            <a:r>
              <a:rPr lang="en-US" sz="6600" dirty="0" smtClean="0"/>
              <a:t>Today’s Agenda</a:t>
            </a:r>
            <a:r>
              <a:rPr lang="en-US" sz="6600" dirty="0" smtClean="0"/>
              <a:t/>
            </a:r>
            <a:br>
              <a:rPr lang="en-US" sz="6600" dirty="0" smtClean="0"/>
            </a:br>
            <a:endParaRPr lang="en-US" sz="6600" dirty="0">
              <a:solidFill>
                <a:schemeClr val="tx2"/>
              </a:solidFill>
            </a:endParaRPr>
          </a:p>
        </p:txBody>
      </p:sp>
      <p:sp>
        <p:nvSpPr>
          <p:cNvPr id="3" name="Text Placeholder 2"/>
          <p:cNvSpPr>
            <a:spLocks noGrp="1"/>
          </p:cNvSpPr>
          <p:nvPr>
            <p:ph type="body" sz="quarter" idx="10"/>
          </p:nvPr>
        </p:nvSpPr>
        <p:spPr>
          <a:xfrm>
            <a:off x="76200" y="1447800"/>
            <a:ext cx="8915400" cy="5334000"/>
          </a:xfrm>
        </p:spPr>
        <p:txBody>
          <a:bodyPr>
            <a:normAutofit fontScale="77500" lnSpcReduction="20000"/>
          </a:bodyPr>
          <a:lstStyle/>
          <a:p>
            <a:r>
              <a:rPr lang="en-US" sz="8500" dirty="0" smtClean="0"/>
              <a:t>Get Fired Up!</a:t>
            </a:r>
          </a:p>
          <a:p>
            <a:r>
              <a:rPr lang="en-US" sz="8500" dirty="0" smtClean="0"/>
              <a:t>Set the Stage!</a:t>
            </a:r>
          </a:p>
          <a:p>
            <a:r>
              <a:rPr lang="en-US" sz="8500" dirty="0" smtClean="0"/>
              <a:t>Experience PRIDE!</a:t>
            </a:r>
          </a:p>
          <a:p>
            <a:pPr lvl="1"/>
            <a:r>
              <a:rPr lang="en-US" sz="8500" dirty="0" smtClean="0"/>
              <a:t>Evolution</a:t>
            </a:r>
          </a:p>
          <a:p>
            <a:pPr lvl="1"/>
            <a:r>
              <a:rPr lang="en-US" sz="8500" dirty="0" smtClean="0"/>
              <a:t>Implementation</a:t>
            </a:r>
          </a:p>
          <a:p>
            <a:pPr lvl="1"/>
            <a:r>
              <a:rPr lang="en-US" sz="8500" dirty="0" smtClean="0"/>
              <a:t>Resources</a:t>
            </a:r>
          </a:p>
          <a:p>
            <a:endParaRPr lang="en-US" sz="5400" dirty="0"/>
          </a:p>
          <a:p>
            <a:pPr marL="0" indent="0">
              <a:buNone/>
            </a:pP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Set the Stage!</a:t>
            </a:r>
            <a:endParaRPr lang="en-US" sz="6600" dirty="0"/>
          </a:p>
        </p:txBody>
      </p:sp>
      <p:sp>
        <p:nvSpPr>
          <p:cNvPr id="3" name="Text Placeholder 2"/>
          <p:cNvSpPr>
            <a:spLocks noGrp="1"/>
          </p:cNvSpPr>
          <p:nvPr>
            <p:ph type="body" sz="quarter" idx="10"/>
          </p:nvPr>
        </p:nvSpPr>
        <p:spPr>
          <a:xfrm>
            <a:off x="76200" y="1411553"/>
            <a:ext cx="8991600" cy="6297108"/>
          </a:xfrm>
        </p:spPr>
        <p:txBody>
          <a:bodyPr/>
          <a:lstStyle/>
          <a:p>
            <a:r>
              <a:rPr lang="en-US" sz="6600" dirty="0" smtClean="0"/>
              <a:t>Who am I?</a:t>
            </a:r>
          </a:p>
          <a:p>
            <a:r>
              <a:rPr lang="en-US" sz="6600" dirty="0" smtClean="0"/>
              <a:t>Why am I here?</a:t>
            </a:r>
          </a:p>
          <a:p>
            <a:r>
              <a:rPr lang="en-US" sz="6600" dirty="0" smtClean="0"/>
              <a:t>Why are you here?</a:t>
            </a:r>
          </a:p>
          <a:p>
            <a:r>
              <a:rPr lang="en-US" sz="6600" dirty="0" smtClean="0"/>
              <a:t>What can you expect to get from this session?</a:t>
            </a:r>
          </a:p>
          <a:p>
            <a:endParaRPr lang="en-US" sz="6600" dirty="0"/>
          </a:p>
        </p:txBody>
      </p:sp>
    </p:spTree>
    <p:extLst>
      <p:ext uri="{BB962C8B-B14F-4D97-AF65-F5344CB8AC3E}">
        <p14:creationId xmlns:p14="http://schemas.microsoft.com/office/powerpoint/2010/main" val="1730174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Evolution of PRIDE</a:t>
            </a:r>
            <a:endParaRPr lang="en-US" sz="6600" dirty="0"/>
          </a:p>
        </p:txBody>
      </p:sp>
      <p:sp>
        <p:nvSpPr>
          <p:cNvPr id="3" name="Content Placeholder 2"/>
          <p:cNvSpPr>
            <a:spLocks noGrp="1"/>
          </p:cNvSpPr>
          <p:nvPr>
            <p:ph idx="1"/>
          </p:nvPr>
        </p:nvSpPr>
        <p:spPr>
          <a:xfrm>
            <a:off x="76200" y="1219199"/>
            <a:ext cx="9067800" cy="5179880"/>
          </a:xfrm>
        </p:spPr>
        <p:txBody>
          <a:bodyPr/>
          <a:lstStyle/>
          <a:p>
            <a:r>
              <a:rPr lang="en-US" sz="6600" dirty="0" smtClean="0"/>
              <a:t>Teach2Matter</a:t>
            </a:r>
          </a:p>
          <a:p>
            <a:r>
              <a:rPr lang="en-US" sz="6600" dirty="0" smtClean="0"/>
              <a:t>STDV 100</a:t>
            </a:r>
          </a:p>
          <a:p>
            <a:r>
              <a:rPr lang="en-US" sz="6600" dirty="0" smtClean="0"/>
              <a:t>STDV Reimagination </a:t>
            </a:r>
          </a:p>
          <a:p>
            <a:r>
              <a:rPr lang="en-US" sz="6600" dirty="0" smtClean="0"/>
              <a:t>NJCSS Course Redesign Workshops</a:t>
            </a:r>
          </a:p>
        </p:txBody>
      </p:sp>
    </p:spTree>
    <p:extLst>
      <p:ext uri="{BB962C8B-B14F-4D97-AF65-F5344CB8AC3E}">
        <p14:creationId xmlns:p14="http://schemas.microsoft.com/office/powerpoint/2010/main" val="35407542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Implementation of PRIDE</a:t>
            </a:r>
            <a:endParaRPr lang="en-US" sz="6600" dirty="0"/>
          </a:p>
        </p:txBody>
      </p:sp>
      <p:sp>
        <p:nvSpPr>
          <p:cNvPr id="3" name="Content Placeholder 2"/>
          <p:cNvSpPr>
            <a:spLocks noGrp="1"/>
          </p:cNvSpPr>
          <p:nvPr>
            <p:ph idx="1"/>
          </p:nvPr>
        </p:nvSpPr>
        <p:spPr>
          <a:xfrm>
            <a:off x="152400" y="1676400"/>
            <a:ext cx="8839200" cy="5075878"/>
          </a:xfrm>
        </p:spPr>
        <p:txBody>
          <a:bodyPr/>
          <a:lstStyle/>
          <a:p>
            <a:r>
              <a:rPr lang="en-US" sz="5400" dirty="0" smtClean="0"/>
              <a:t>Enlist support from campus resources</a:t>
            </a:r>
          </a:p>
          <a:p>
            <a:pPr lvl="1"/>
            <a:r>
              <a:rPr lang="en-US" sz="5400" dirty="0" smtClean="0"/>
              <a:t>Library</a:t>
            </a:r>
          </a:p>
          <a:p>
            <a:pPr lvl="1"/>
            <a:r>
              <a:rPr lang="en-US" sz="5400" dirty="0" smtClean="0"/>
              <a:t>Career Services</a:t>
            </a:r>
          </a:p>
          <a:p>
            <a:pPr lvl="1"/>
            <a:r>
              <a:rPr lang="en-US" sz="5400" dirty="0" smtClean="0"/>
              <a:t>Service Learning</a:t>
            </a:r>
          </a:p>
          <a:p>
            <a:pPr marL="914400" lvl="2" indent="0">
              <a:buNone/>
            </a:pPr>
            <a:endParaRPr lang="en-US" sz="4000" dirty="0" smtClean="0"/>
          </a:p>
          <a:p>
            <a:endParaRPr lang="en-US" dirty="0" smtClean="0"/>
          </a:p>
        </p:txBody>
      </p:sp>
    </p:spTree>
    <p:extLst>
      <p:ext uri="{BB962C8B-B14F-4D97-AF65-F5344CB8AC3E}">
        <p14:creationId xmlns:p14="http://schemas.microsoft.com/office/powerpoint/2010/main" val="341099685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Implementation of PRIDE</a:t>
            </a:r>
            <a:endParaRPr lang="en-US" sz="6600" dirty="0"/>
          </a:p>
        </p:txBody>
      </p:sp>
      <p:sp>
        <p:nvSpPr>
          <p:cNvPr id="3" name="Content Placeholder 2"/>
          <p:cNvSpPr>
            <a:spLocks noGrp="1"/>
          </p:cNvSpPr>
          <p:nvPr>
            <p:ph idx="1"/>
          </p:nvPr>
        </p:nvSpPr>
        <p:spPr>
          <a:xfrm>
            <a:off x="76200" y="1524000"/>
            <a:ext cx="8915400" cy="4265783"/>
          </a:xfrm>
        </p:spPr>
        <p:txBody>
          <a:bodyPr/>
          <a:lstStyle/>
          <a:p>
            <a:r>
              <a:rPr lang="en-US" sz="6600" dirty="0" smtClean="0"/>
              <a:t>Dedicate class time</a:t>
            </a:r>
          </a:p>
          <a:p>
            <a:pPr lvl="1"/>
            <a:r>
              <a:rPr lang="en-US" sz="6600" dirty="0" smtClean="0"/>
              <a:t>Foster collaboration</a:t>
            </a:r>
          </a:p>
          <a:p>
            <a:pPr lvl="1"/>
            <a:r>
              <a:rPr lang="en-US" sz="6600" dirty="0" smtClean="0"/>
              <a:t>Set benchmarks</a:t>
            </a:r>
          </a:p>
          <a:p>
            <a:pPr lvl="1"/>
            <a:r>
              <a:rPr lang="en-US" sz="6600" dirty="0" smtClean="0"/>
              <a:t>Practice!</a:t>
            </a:r>
          </a:p>
        </p:txBody>
      </p:sp>
    </p:spTree>
    <p:extLst>
      <p:ext uri="{BB962C8B-B14F-4D97-AF65-F5344CB8AC3E}">
        <p14:creationId xmlns:p14="http://schemas.microsoft.com/office/powerpoint/2010/main" val="34179724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lang="en-US" sz="6600" dirty="0" smtClean="0"/>
              <a:t>Implementation of PRIDE</a:t>
            </a:r>
            <a:endParaRPr lang="en-US" sz="6600" dirty="0"/>
          </a:p>
        </p:txBody>
      </p:sp>
      <p:sp>
        <p:nvSpPr>
          <p:cNvPr id="3" name="Content Placeholder 2"/>
          <p:cNvSpPr>
            <a:spLocks noGrp="1"/>
          </p:cNvSpPr>
          <p:nvPr>
            <p:ph idx="1"/>
          </p:nvPr>
        </p:nvSpPr>
        <p:spPr>
          <a:xfrm>
            <a:off x="381000" y="1412875"/>
            <a:ext cx="8382000" cy="5179880"/>
          </a:xfrm>
        </p:spPr>
        <p:txBody>
          <a:bodyPr/>
          <a:lstStyle/>
          <a:p>
            <a:r>
              <a:rPr lang="en-US" sz="6600" dirty="0" smtClean="0"/>
              <a:t>Support faculty</a:t>
            </a:r>
          </a:p>
          <a:p>
            <a:r>
              <a:rPr lang="en-US" sz="6600" dirty="0" smtClean="0"/>
              <a:t>Tie to learning outcomes</a:t>
            </a:r>
          </a:p>
          <a:p>
            <a:r>
              <a:rPr lang="en-US" sz="6600" dirty="0" smtClean="0"/>
              <a:t>Archive samples</a:t>
            </a:r>
          </a:p>
          <a:p>
            <a:r>
              <a:rPr lang="en-US" sz="6600" dirty="0" smtClean="0"/>
              <a:t>Revise, revise, revise!</a:t>
            </a:r>
            <a:endParaRPr lang="en-US" sz="6600" dirty="0"/>
          </a:p>
        </p:txBody>
      </p:sp>
    </p:spTree>
    <p:extLst>
      <p:ext uri="{BB962C8B-B14F-4D97-AF65-F5344CB8AC3E}">
        <p14:creationId xmlns:p14="http://schemas.microsoft.com/office/powerpoint/2010/main" val="286450127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r>
              <a:rPr lang="en-US" dirty="0" smtClean="0">
                <a:hlinkClick r:id="rId2"/>
              </a:rPr>
              <a:t>Project Overview</a:t>
            </a:r>
            <a:endParaRPr lang="en-US" dirty="0"/>
          </a:p>
        </p:txBody>
      </p:sp>
      <p:sp>
        <p:nvSpPr>
          <p:cNvPr id="3" name="Content Placeholder 2"/>
          <p:cNvSpPr>
            <a:spLocks noGrp="1"/>
          </p:cNvSpPr>
          <p:nvPr>
            <p:ph idx="1"/>
          </p:nvPr>
        </p:nvSpPr>
        <p:spPr>
          <a:xfrm>
            <a:off x="152400" y="838201"/>
            <a:ext cx="8915400" cy="7231260"/>
          </a:xfrm>
        </p:spPr>
        <p:txBody>
          <a:bodyPr/>
          <a:lstStyle/>
          <a:p>
            <a:r>
              <a:rPr lang="en-US" dirty="0" smtClean="0"/>
              <a:t>Passion: </a:t>
            </a:r>
            <a:r>
              <a:rPr lang="en-US" dirty="0" smtClean="0">
                <a:hlinkClick r:id="rId3"/>
              </a:rPr>
              <a:t>Lady Gaga Op-Ed Piece</a:t>
            </a:r>
            <a:endParaRPr lang="en-US" dirty="0" smtClean="0"/>
          </a:p>
          <a:p>
            <a:r>
              <a:rPr lang="en-US" dirty="0" smtClean="0"/>
              <a:t>Research:</a:t>
            </a:r>
          </a:p>
          <a:p>
            <a:pPr lvl="1"/>
            <a:r>
              <a:rPr lang="en-US" dirty="0" smtClean="0">
                <a:hlinkClick r:id="rId4"/>
              </a:rPr>
              <a:t>Research Sources Reflection</a:t>
            </a:r>
            <a:endParaRPr lang="en-US" dirty="0" smtClean="0"/>
          </a:p>
          <a:p>
            <a:pPr lvl="1"/>
            <a:r>
              <a:rPr lang="en-US" dirty="0" smtClean="0">
                <a:hlinkClick r:id="rId5"/>
              </a:rPr>
              <a:t>Scholarly Sources Summaries</a:t>
            </a:r>
            <a:endParaRPr lang="en-US" dirty="0" smtClean="0"/>
          </a:p>
          <a:p>
            <a:r>
              <a:rPr lang="en-US" dirty="0" smtClean="0"/>
              <a:t>Inquiry: </a:t>
            </a:r>
            <a:r>
              <a:rPr lang="en-US" dirty="0" smtClean="0">
                <a:hlinkClick r:id="rId6"/>
              </a:rPr>
              <a:t>KWHLN Template</a:t>
            </a:r>
            <a:endParaRPr lang="en-US" dirty="0" smtClean="0"/>
          </a:p>
          <a:p>
            <a:r>
              <a:rPr lang="en-US" dirty="0" smtClean="0"/>
              <a:t>Design: </a:t>
            </a:r>
          </a:p>
          <a:p>
            <a:pPr lvl="1"/>
            <a:r>
              <a:rPr lang="en-US" dirty="0" smtClean="0">
                <a:hlinkClick r:id="rId7"/>
              </a:rPr>
              <a:t>FOCUS 2 Reflection</a:t>
            </a:r>
            <a:endParaRPr lang="en-US" dirty="0" smtClean="0"/>
          </a:p>
          <a:p>
            <a:pPr lvl="1"/>
            <a:r>
              <a:rPr lang="en-US" dirty="0" smtClean="0">
                <a:hlinkClick r:id="rId7"/>
              </a:rPr>
              <a:t>Academic Plan</a:t>
            </a:r>
            <a:endParaRPr lang="en-US" dirty="0" smtClean="0"/>
          </a:p>
          <a:p>
            <a:pPr lvl="1"/>
            <a:r>
              <a:rPr lang="en-US" dirty="0" smtClean="0">
                <a:hlinkClick r:id="rId8"/>
              </a:rPr>
              <a:t>Financial Plan</a:t>
            </a:r>
            <a:endParaRPr lang="en-US" dirty="0" smtClean="0"/>
          </a:p>
          <a:p>
            <a:pPr lvl="1"/>
            <a:r>
              <a:rPr lang="en-US" dirty="0" smtClean="0">
                <a:hlinkClick r:id="rId9"/>
              </a:rPr>
              <a:t>Presentation Plan</a:t>
            </a:r>
            <a:endParaRPr lang="en-US" dirty="0" smtClean="0"/>
          </a:p>
          <a:p>
            <a:r>
              <a:rPr lang="en-US" dirty="0" smtClean="0"/>
              <a:t>Engagement: </a:t>
            </a:r>
            <a:r>
              <a:rPr lang="en-US" dirty="0" smtClean="0">
                <a:hlinkClick r:id="rId10"/>
              </a:rPr>
              <a:t>Passion in Action Project Presentation</a:t>
            </a:r>
            <a:endParaRPr lang="en-US" dirty="0" smtClean="0"/>
          </a:p>
          <a:p>
            <a:r>
              <a:rPr lang="en-US" dirty="0" smtClean="0">
                <a:hlinkClick r:id="rId11"/>
              </a:rPr>
              <a:t>Reflection</a:t>
            </a:r>
            <a:r>
              <a:rPr lang="en-US" dirty="0" smtClean="0"/>
              <a:t> </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27561902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54</TotalTime>
  <Words>558</Words>
  <Application>Microsoft Office PowerPoint</Application>
  <PresentationFormat>On-screen Show (4:3)</PresentationFormat>
  <Paragraphs>76</Paragraphs>
  <Slides>10</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Courier New</vt:lpstr>
      <vt:lpstr>Wingdings</vt:lpstr>
      <vt:lpstr>1_Green_Swirls_Template_Segoe_TP10286742</vt:lpstr>
      <vt:lpstr>White with Courier font for code slides</vt:lpstr>
      <vt:lpstr>PRIDE in The College Experience</vt:lpstr>
      <vt:lpstr>Get Fired Up!</vt:lpstr>
      <vt:lpstr>Today’s Agenda </vt:lpstr>
      <vt:lpstr>Set the Stage!</vt:lpstr>
      <vt:lpstr>Evolution of PRIDE</vt:lpstr>
      <vt:lpstr>Implementation of PRIDE</vt:lpstr>
      <vt:lpstr>Implementation of PRIDE</vt:lpstr>
      <vt:lpstr>Implementation of PRIDE</vt:lpstr>
      <vt:lpstr>Resources- Project Overview</vt:lpstr>
      <vt:lpstr>Thank You!  Have a great weekend!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in The College Experience</dc:title>
  <dc:creator>Suk,Kathryn</dc:creator>
  <cp:keywords/>
  <cp:lastModifiedBy>Suk,Kathryn</cp:lastModifiedBy>
  <cp:revision>6</cp:revision>
  <dcterms:created xsi:type="dcterms:W3CDTF">2017-10-18T01:04:51Z</dcterms:created>
  <dcterms:modified xsi:type="dcterms:W3CDTF">2017-10-18T01:59:04Z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