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7" r:id="rId9"/>
    <p:sldId id="268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13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8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0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278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1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0867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6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8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8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6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1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7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F65AD-9FCF-4679-8C83-957148697FF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C5D232-2C61-4A3B-BF78-95775713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15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ter.usgs.gov/osw/images/2007_photos/Hydroacoustics/07-013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From Watershed to Woodlands</a:t>
            </a:r>
            <a:endParaRPr lang="en-US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Holistic approach to Environmental Science Education</a:t>
            </a:r>
          </a:p>
          <a:p>
            <a:endParaRPr lang="en-US" dirty="0"/>
          </a:p>
          <a:p>
            <a:r>
              <a:rPr lang="en-US" dirty="0" smtClean="0"/>
              <a:t>Presented by Conrad A. Colon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4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Foreseeable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28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Student empowerment </a:t>
            </a:r>
          </a:p>
          <a:p>
            <a:r>
              <a:rPr lang="en-US" sz="2400" dirty="0" smtClean="0"/>
              <a:t>Building </a:t>
            </a:r>
            <a:r>
              <a:rPr lang="en-US" sz="2400" dirty="0"/>
              <a:t>real </a:t>
            </a:r>
            <a:r>
              <a:rPr lang="en-US" sz="2400" dirty="0" smtClean="0"/>
              <a:t>world solutions</a:t>
            </a:r>
          </a:p>
          <a:p>
            <a:r>
              <a:rPr lang="en-US" sz="2400" dirty="0" smtClean="0"/>
              <a:t>Recognition of biodiversity</a:t>
            </a:r>
          </a:p>
          <a:p>
            <a:r>
              <a:rPr lang="en-US" sz="2400" dirty="0" smtClean="0"/>
              <a:t>The Sharing of knowledge</a:t>
            </a:r>
          </a:p>
          <a:p>
            <a:r>
              <a:rPr lang="en-US" sz="2400" dirty="0" smtClean="0"/>
              <a:t>The value of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8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8106"/>
            <a:ext cx="5634566" cy="3880773"/>
          </a:xfrm>
        </p:spPr>
        <p:txBody>
          <a:bodyPr/>
          <a:lstStyle/>
          <a:p>
            <a:r>
              <a:rPr lang="en-US" sz="2400" dirty="0" smtClean="0"/>
              <a:t>Creating </a:t>
            </a:r>
            <a:r>
              <a:rPr lang="en-US" sz="2400" dirty="0"/>
              <a:t>a self-sustainable project </a:t>
            </a:r>
            <a:endParaRPr lang="en-US" sz="2400" dirty="0" smtClean="0"/>
          </a:p>
          <a:p>
            <a:r>
              <a:rPr lang="en-US" sz="2400" dirty="0" smtClean="0"/>
              <a:t>Peer Collaboration</a:t>
            </a:r>
          </a:p>
          <a:p>
            <a:r>
              <a:rPr lang="en-US" sz="2400" dirty="0" smtClean="0"/>
              <a:t>Strengthen Peer-Peer bonds SMS has</a:t>
            </a:r>
          </a:p>
          <a:p>
            <a:endParaRPr lang="en-US" dirty="0"/>
          </a:p>
        </p:txBody>
      </p:sp>
      <p:pic>
        <p:nvPicPr>
          <p:cNvPr id="3078" name="Picture 6" descr="http://www.duhagroup.com/images/pages/sustainabil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20" y="510653"/>
            <a:ext cx="4125480" cy="56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44810" y="6148440"/>
            <a:ext cx="18469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http://tinyurl.com/hg7gcyw</a:t>
            </a:r>
          </a:p>
        </p:txBody>
      </p:sp>
    </p:spTree>
    <p:extLst>
      <p:ext uri="{BB962C8B-B14F-4D97-AF65-F5344CB8AC3E}">
        <p14:creationId xmlns:p14="http://schemas.microsoft.com/office/powerpoint/2010/main" val="238151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quotesaga.s3.amazonaws.com/quote/QS_f5fdac59af834975acb6616efb94a9c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"/>
          <a:stretch/>
        </p:blipFill>
        <p:spPr bwMode="auto">
          <a:xfrm>
            <a:off x="0" y="0"/>
            <a:ext cx="12191999" cy="689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30741"/>
            <a:ext cx="20457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http://tinyurl.com/gpdm8nq</a:t>
            </a:r>
          </a:p>
        </p:txBody>
      </p:sp>
    </p:spTree>
    <p:extLst>
      <p:ext uri="{BB962C8B-B14F-4D97-AF65-F5344CB8AC3E}">
        <p14:creationId xmlns:p14="http://schemas.microsoft.com/office/powerpoint/2010/main" val="194828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66" y="1521960"/>
            <a:ext cx="5520266" cy="3880773"/>
          </a:xfrm>
        </p:spPr>
        <p:txBody>
          <a:bodyPr>
            <a:normAutofit/>
          </a:bodyPr>
          <a:lstStyle/>
          <a:p>
            <a:r>
              <a:rPr lang="en-US" sz="2400" dirty="0"/>
              <a:t>St. Matthias Elementary </a:t>
            </a:r>
            <a:r>
              <a:rPr lang="en-US" sz="2400" dirty="0" smtClean="0"/>
              <a:t>School</a:t>
            </a:r>
          </a:p>
          <a:p>
            <a:r>
              <a:rPr lang="en-US" sz="2400" dirty="0"/>
              <a:t>Somerset, </a:t>
            </a:r>
            <a:r>
              <a:rPr lang="en-US" sz="2400" dirty="0" smtClean="0"/>
              <a:t>NJ</a:t>
            </a:r>
          </a:p>
          <a:p>
            <a:r>
              <a:rPr lang="en-US" sz="2400" dirty="0" smtClean="0"/>
              <a:t>Grades K-8</a:t>
            </a:r>
          </a:p>
          <a:p>
            <a:r>
              <a:rPr lang="en-US" sz="2400" dirty="0" smtClean="0"/>
              <a:t>~60 Students Per Class</a:t>
            </a:r>
          </a:p>
          <a:p>
            <a:r>
              <a:rPr lang="en-US" sz="2400" dirty="0"/>
              <a:t>Dedication to "Faith, Caring and Excellence"</a:t>
            </a:r>
          </a:p>
        </p:txBody>
      </p:sp>
      <p:pic>
        <p:nvPicPr>
          <p:cNvPr id="2050" name="Picture 2" descr="http://www.stmatthias.info/logos/0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0" b="43077"/>
          <a:stretch/>
        </p:blipFill>
        <p:spPr bwMode="auto">
          <a:xfrm>
            <a:off x="2264227" y="4631661"/>
            <a:ext cx="7029191" cy="20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7467" y="6509043"/>
            <a:ext cx="3395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http://www.stmatthias.info/logos/0-logo.png</a:t>
            </a:r>
            <a:endParaRPr lang="en-US" sz="1200" i="1" dirty="0"/>
          </a:p>
        </p:txBody>
      </p:sp>
      <p:pic>
        <p:nvPicPr>
          <p:cNvPr id="2052" name="Picture 4" descr="http://universalwebsites.theknot.com.s3.amazonaws.com/UniversalWebsites/PageMainImage/4477918766523068/2457251/35442973/med/StMatthia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32" y="791243"/>
            <a:ext cx="6056539" cy="34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70149" y="4216163"/>
            <a:ext cx="2125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http://tinyurl.com/jbo3kyn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78950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595809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Proposed by current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smtClean="0"/>
              <a:t>grade class</a:t>
            </a:r>
            <a:endParaRPr lang="en-US" sz="2400" dirty="0" smtClean="0"/>
          </a:p>
          <a:p>
            <a:r>
              <a:rPr lang="en-US" sz="2400" dirty="0"/>
              <a:t>Raritan Headwaters Association Stream Cleanup of the Raritan </a:t>
            </a:r>
            <a:r>
              <a:rPr lang="en-US" sz="2400" dirty="0" smtClean="0"/>
              <a:t>River</a:t>
            </a:r>
          </a:p>
          <a:p>
            <a:r>
              <a:rPr lang="en-US" sz="2400" dirty="0" smtClean="0"/>
              <a:t>Spring 2016</a:t>
            </a:r>
          </a:p>
          <a:p>
            <a:r>
              <a:rPr lang="en-US" sz="2400" dirty="0" smtClean="0"/>
              <a:t>Community Effort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708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River Shed &amp; It’s Clean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216952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1,100 </a:t>
            </a:r>
            <a:r>
              <a:rPr lang="en-US" sz="2400" dirty="0"/>
              <a:t>square miles of land drained by the Raritan </a:t>
            </a:r>
            <a:r>
              <a:rPr lang="en-US" sz="2400" dirty="0" smtClean="0"/>
              <a:t>River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size of Rhode Island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dozens </a:t>
            </a:r>
            <a:r>
              <a:rPr lang="en-US" sz="2400" dirty="0"/>
              <a:t>of rivers feeding into </a:t>
            </a:r>
            <a:r>
              <a:rPr lang="en-US" sz="2400" dirty="0" smtClean="0"/>
              <a:t>the </a:t>
            </a:r>
            <a:r>
              <a:rPr lang="en-US" sz="2400" dirty="0"/>
              <a:t>basin </a:t>
            </a:r>
            <a:endParaRPr lang="en-US" sz="2400" dirty="0" smtClean="0"/>
          </a:p>
          <a:p>
            <a:r>
              <a:rPr lang="en-US" sz="2400" dirty="0" smtClean="0"/>
              <a:t>Immense human </a:t>
            </a:r>
            <a:r>
              <a:rPr lang="en-US" sz="2400" dirty="0"/>
              <a:t>impact </a:t>
            </a:r>
            <a:r>
              <a:rPr lang="en-US" sz="2400" dirty="0" smtClean="0"/>
              <a:t>on system</a:t>
            </a:r>
            <a:endParaRPr lang="en-US" sz="2400" dirty="0"/>
          </a:p>
        </p:txBody>
      </p:sp>
      <p:pic>
        <p:nvPicPr>
          <p:cNvPr id="3074" name="Picture 2" descr="https://upload.wikimedia.org/wikipedia/commons/e/ec/Raritanriver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t="8626" r="27771" b="5042"/>
          <a:stretch/>
        </p:blipFill>
        <p:spPr bwMode="auto">
          <a:xfrm>
            <a:off x="8249859" y="0"/>
            <a:ext cx="3288350" cy="48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n Greszczak's 6th grade class working together to remove a large tire rim from the South Brach near Mount Ol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02" y="3952875"/>
            <a:ext cx="2857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20712" y="6581001"/>
            <a:ext cx="21707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http://tinyurl.com/jym4bby</a:t>
            </a:r>
            <a:endParaRPr lang="en-US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9358383" y="6304002"/>
            <a:ext cx="2095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http://tinyurl.com/zatlxad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9913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Purpose: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To show students they have the ability to impact the world through environmental means, but present a program of study which would help provide a solid holistic foundation of knowledge for the understanding of local ecosystems. </a:t>
            </a:r>
          </a:p>
        </p:txBody>
      </p:sp>
    </p:spTree>
    <p:extLst>
      <p:ext uri="{BB962C8B-B14F-4D97-AF65-F5344CB8AC3E}">
        <p14:creationId xmlns:p14="http://schemas.microsoft.com/office/powerpoint/2010/main" val="414422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Educational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8601"/>
            <a:ext cx="8596668" cy="4542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Woodland Wildlife Refuge</a:t>
            </a:r>
          </a:p>
          <a:p>
            <a:r>
              <a:rPr lang="en-US" sz="2400" dirty="0" smtClean="0"/>
              <a:t>Foster </a:t>
            </a:r>
            <a:r>
              <a:rPr lang="en-US" sz="2400" dirty="0"/>
              <a:t>an appreciation and understanding of New Jersey’s wildlife and </a:t>
            </a:r>
            <a:r>
              <a:rPr lang="en-US" sz="2400" dirty="0" smtClean="0"/>
              <a:t>habitats</a:t>
            </a:r>
          </a:p>
          <a:p>
            <a:r>
              <a:rPr lang="en-US" sz="2400" dirty="0"/>
              <a:t>Animals and Water </a:t>
            </a:r>
            <a:endParaRPr lang="en-US" sz="2400" dirty="0" smtClean="0"/>
          </a:p>
          <a:p>
            <a:r>
              <a:rPr lang="en-US" sz="2400" dirty="0" smtClean="0"/>
              <a:t>Firm </a:t>
            </a:r>
            <a:r>
              <a:rPr lang="en-US" sz="2400" dirty="0"/>
              <a:t>educational </a:t>
            </a:r>
            <a:r>
              <a:rPr lang="en-US" sz="2400" dirty="0" smtClean="0"/>
              <a:t>base for </a:t>
            </a:r>
            <a:r>
              <a:rPr lang="en-US" sz="2400" dirty="0"/>
              <a:t>project</a:t>
            </a:r>
            <a:endParaRPr lang="en-US" sz="2400" dirty="0"/>
          </a:p>
        </p:txBody>
      </p:sp>
      <p:pic>
        <p:nvPicPr>
          <p:cNvPr id="1026" name="Picture 2" descr="http://static-cdn1.ustream.tv/i/channel/picture/2/0/7/1/20712818/20712818,640x360,b: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5" b="24415"/>
          <a:stretch/>
        </p:blipFill>
        <p:spPr bwMode="auto">
          <a:xfrm>
            <a:off x="7011912" y="4696690"/>
            <a:ext cx="5180088" cy="20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73964" y="6645614"/>
            <a:ext cx="18181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http://tinyurl.com/zy5juws</a:t>
            </a:r>
          </a:p>
        </p:txBody>
      </p:sp>
    </p:spTree>
    <p:extLst>
      <p:ext uri="{BB962C8B-B14F-4D97-AF65-F5344CB8AC3E}">
        <p14:creationId xmlns:p14="http://schemas.microsoft.com/office/powerpoint/2010/main" val="123825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</a:t>
            </a:r>
            <a:r>
              <a:rPr lang="en-US" dirty="0" smtClean="0"/>
              <a:t>Program: Woodlands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Traveling Program</a:t>
            </a:r>
          </a:p>
          <a:p>
            <a:r>
              <a:rPr lang="en-US" sz="2400" dirty="0" smtClean="0"/>
              <a:t>Flexible scheduling</a:t>
            </a:r>
          </a:p>
          <a:p>
            <a:r>
              <a:rPr lang="en-US" sz="2400" dirty="0" smtClean="0"/>
              <a:t>Small cost to institution</a:t>
            </a:r>
          </a:p>
          <a:p>
            <a:r>
              <a:rPr lang="en-US" sz="2400" dirty="0" smtClean="0"/>
              <a:t>Customizable time frame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157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</a:t>
            </a:r>
            <a:r>
              <a:rPr lang="en-US" dirty="0" smtClean="0"/>
              <a:t>Program: RVCC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Strengthen a community connection</a:t>
            </a:r>
          </a:p>
          <a:p>
            <a:pPr lvl="0"/>
            <a:r>
              <a:rPr lang="en-US" sz="2400" dirty="0" smtClean="0"/>
              <a:t>Interdisciplinary</a:t>
            </a:r>
          </a:p>
          <a:p>
            <a:pPr lvl="0"/>
            <a:r>
              <a:rPr lang="en-US" sz="2400" dirty="0" smtClean="0"/>
              <a:t>Value to SMS Students</a:t>
            </a:r>
          </a:p>
          <a:p>
            <a:pPr lvl="0"/>
            <a:r>
              <a:rPr lang="en-US" sz="2400" dirty="0" smtClean="0"/>
              <a:t>Values to RVCC Student </a:t>
            </a:r>
          </a:p>
          <a:p>
            <a:pPr lvl="0"/>
            <a:r>
              <a:rPr lang="en-US" sz="2400" dirty="0" smtClean="0"/>
              <a:t>Low cost footprint </a:t>
            </a:r>
            <a:endParaRPr lang="en-US" sz="2400" dirty="0"/>
          </a:p>
        </p:txBody>
      </p:sp>
      <p:pic>
        <p:nvPicPr>
          <p:cNvPr id="2050" name="Picture 2" descr="http://s.mainstreet.com/files/tsc/mainstreet-photos/photo-gallery/art-gallery/college-rarit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9" b="15073"/>
          <a:stretch/>
        </p:blipFill>
        <p:spPr bwMode="auto">
          <a:xfrm>
            <a:off x="7104609" y="1930400"/>
            <a:ext cx="2857500" cy="27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13075" y="4676182"/>
            <a:ext cx="18405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/>
              <a:t>http://tinyurl.com/jlrbn4s</a:t>
            </a:r>
          </a:p>
        </p:txBody>
      </p:sp>
    </p:spTree>
    <p:extLst>
      <p:ext uri="{BB962C8B-B14F-4D97-AF65-F5344CB8AC3E}">
        <p14:creationId xmlns:p14="http://schemas.microsoft.com/office/powerpoint/2010/main" val="67593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16" y="509156"/>
            <a:ext cx="8596668" cy="616527"/>
          </a:xfrm>
        </p:spPr>
        <p:txBody>
          <a:bodyPr>
            <a:normAutofit/>
          </a:bodyPr>
          <a:lstStyle/>
          <a:p>
            <a:r>
              <a:rPr lang="en-US" sz="2800" dirty="0"/>
              <a:t>Implementation of Program: </a:t>
            </a: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program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16" y="1125683"/>
            <a:ext cx="8596668" cy="16833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Additional outside education program</a:t>
            </a:r>
          </a:p>
          <a:p>
            <a:r>
              <a:rPr lang="en-US" sz="2400" dirty="0" smtClean="0"/>
              <a:t>Cost to institution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816" y="3318164"/>
            <a:ext cx="8596668" cy="616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Implementation of Program: Curriculum integration 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3816" y="4073237"/>
            <a:ext cx="8596668" cy="168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 smtClean="0"/>
              <a:t>Builds a community aspect to the project</a:t>
            </a:r>
          </a:p>
          <a:p>
            <a:pPr lvl="0"/>
            <a:r>
              <a:rPr lang="en-US" sz="2400" dirty="0" smtClean="0"/>
              <a:t>Course connections to areas such as weather </a:t>
            </a:r>
            <a:r>
              <a:rPr lang="en-US" sz="2400" dirty="0"/>
              <a:t>and </a:t>
            </a:r>
            <a:r>
              <a:rPr lang="en-US" sz="2400" dirty="0" smtClean="0"/>
              <a:t>taxonomy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284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293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From Watershed to Woodlands</vt:lpstr>
      <vt:lpstr>The School </vt:lpstr>
      <vt:lpstr>The Project</vt:lpstr>
      <vt:lpstr>The River Shed &amp; It’s Clean Up</vt:lpstr>
      <vt:lpstr>Project Purpose: </vt:lpstr>
      <vt:lpstr>The Educational Program</vt:lpstr>
      <vt:lpstr>Implementation of Program: Woodlands</vt:lpstr>
      <vt:lpstr>Implementation of Program: RVCC </vt:lpstr>
      <vt:lpstr>Implementation of Program: 3rd party program</vt:lpstr>
      <vt:lpstr>Foreseeable Impact</vt:lpstr>
      <vt:lpstr>Sustainability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Watershed to Woodlands</dc:title>
  <dc:creator>Colon,Conrad</dc:creator>
  <cp:lastModifiedBy>Colon,Conrad</cp:lastModifiedBy>
  <cp:revision>12</cp:revision>
  <dcterms:created xsi:type="dcterms:W3CDTF">2015-12-22T10:27:47Z</dcterms:created>
  <dcterms:modified xsi:type="dcterms:W3CDTF">2015-12-22T18:45:36Z</dcterms:modified>
</cp:coreProperties>
</file>